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0"/>
  </p:notesMasterIdLst>
  <p:handoutMasterIdLst>
    <p:handoutMasterId r:id="rId11"/>
  </p:handoutMasterIdLst>
  <p:sldIdLst>
    <p:sldId id="266" r:id="rId2"/>
    <p:sldId id="287" r:id="rId3"/>
    <p:sldId id="286" r:id="rId4"/>
    <p:sldId id="288" r:id="rId5"/>
    <p:sldId id="289" r:id="rId6"/>
    <p:sldId id="290" r:id="rId7"/>
    <p:sldId id="291" r:id="rId8"/>
    <p:sldId id="292" r:id="rId9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5EC40"/>
    <a:srgbClr val="0000FF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94" d="100"/>
          <a:sy n="94" d="100"/>
        </p:scale>
        <p:origin x="78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2020/6/23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2020/6/23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80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70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80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39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75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jpe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May 2020 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- AT100 (T99X171.00</a:t>
            </a:r>
            <a:r>
              <a:rPr lang="en-US" altLang="zh-TW" sz="3600" b="1" dirty="0" smtClean="0">
                <a:latin typeface="Calibri" pitchFamily="34" charset="0"/>
              </a:rPr>
              <a:t>)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86350" y="4097060"/>
            <a:ext cx="405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 </a:t>
            </a:r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June 2020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Luu Mien</a:t>
            </a: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88504" y="908720"/>
            <a:ext cx="9001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5 June 2020,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[BFX-AT100]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May 2020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Mass 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pPr eaLnBrk="0" hangingPunct="0"/>
            <a:endParaRPr lang="en-US" altLang="zh-TW" sz="1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power on (Critical)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No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(Critical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LED lens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cosmetic defect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(Minor)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Gift-box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damaged (Minor) : 1/500pcs (0.2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cable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output to TV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(Minor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2/500pcs (0.4%)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6. Ethernet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cable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NG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(Minor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3169287"/>
              </p:ext>
            </p:extLst>
          </p:nvPr>
        </p:nvGraphicFramePr>
        <p:xfrm>
          <a:off x="72736" y="517891"/>
          <a:ext cx="9030074" cy="4306749"/>
        </p:xfrm>
        <a:graphic>
          <a:graphicData uri="http://schemas.openxmlformats.org/drawingml/2006/table">
            <a:tbl>
              <a:tblPr/>
              <a:tblGrid>
                <a:gridCol w="1593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3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8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529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864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power on 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VI and found out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solder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splashes on PCBA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(pictures below)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     May be in touching up process at PTH, operator did not operate carefully lead to this phenomenon. PTH VI also did not check carefully lead to escaped the defect.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2. X-Ray inspection: no issue found.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3. Checked the power: P5V, P3V3, P1V8, P1V8_EMMC, P1V2, P2V5, VDDCPU and VDDEE --&gt; found out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PP_PWR_IN no output.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Checked console information --&gt; no issue found.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Suspect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U308 (IC SW 2.5~6.5V SMD WSON6 GP TPS25200) component issue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Showed a quality alert for solder splashes on PCBA issue and re-trained PTH operator need check carefully to avoid defect escape.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Used a multi-meter to check internal impedance of U308 component found out the U308_PIN6 (IN) short to GND, result as below: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Changed new U308 component then pass.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Suspect EOS issue make U308 damaged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PE-Frank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power on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248366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624" y="1424996"/>
            <a:ext cx="1474256" cy="6476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999" y="1372328"/>
            <a:ext cx="1361441" cy="6957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6624" y="3281061"/>
            <a:ext cx="2906816" cy="10369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8734" y="2275840"/>
            <a:ext cx="2485666" cy="78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040289"/>
              </p:ext>
            </p:extLst>
          </p:nvPr>
        </p:nvGraphicFramePr>
        <p:xfrm>
          <a:off x="72736" y="517890"/>
          <a:ext cx="9030074" cy="4343170"/>
        </p:xfrm>
        <a:graphic>
          <a:graphicData uri="http://schemas.openxmlformats.org/drawingml/2006/table">
            <a:tbl>
              <a:tblPr/>
              <a:tblGrid>
                <a:gridCol w="1319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3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2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220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6069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HDMI output.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Checked history. This unit was passed all stations smoothly.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Visual inspection and  X-Ray inspection no issue found.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OTT boot up normal but not HDMI signal out.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Checked the power: P5V, P3V3, P1V8, P1V8_EMMC, P1V2, P2V5,VDDCPU and VDDEE are  system clock no issue found.</a:t>
                      </a: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5. Checked console information --&gt; no issue found</a:t>
                      </a:r>
                    </a:p>
                    <a:p>
                      <a:pPr marL="342900" indent="-34290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Suspect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Soc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component issue.</a:t>
                      </a:r>
                      <a:endParaRPr lang="en-US" sz="1000" dirty="0" smtClean="0">
                        <a:latin typeface="+mn-lt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Used a multi-meter to check impedance of 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Soc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component for all HDMI PIN -&gt; found out U1_PIN R43 (HDMI_SDA) and U1_PIN N41 (HDMI_SCL) short to GND, result as below: 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Changed new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Soc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component and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eMMC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then pass.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  <a:sym typeface="Wingdings" panose="05000000000000000000" pitchFamily="2" charset="2"/>
                        </a:rPr>
                        <a:t> Suspect EOS issue make SOC damaged </a:t>
                      </a:r>
                      <a:endParaRPr lang="en-US" altLang="zh-TW" sz="100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PE-Frank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248366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442" y="1264460"/>
            <a:ext cx="3001246" cy="12192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415448" y="2841326"/>
            <a:ext cx="713578" cy="812812"/>
            <a:chOff x="74549" y="1667053"/>
            <a:chExt cx="2736060" cy="3240360"/>
          </a:xfrm>
        </p:grpSpPr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49" y="1667053"/>
              <a:ext cx="2736060" cy="2745226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  <p:sp>
          <p:nvSpPr>
            <p:cNvPr id="16" name="Rounded Rectangle 15"/>
            <p:cNvSpPr/>
            <p:nvPr/>
          </p:nvSpPr>
          <p:spPr>
            <a:xfrm>
              <a:off x="450285" y="4412279"/>
              <a:ext cx="1795062" cy="495134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 err="1">
                  <a:solidFill>
                    <a:schemeClr val="tx1"/>
                  </a:solidFill>
                </a:rPr>
                <a:t>Soc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49346" y="2841326"/>
            <a:ext cx="774451" cy="806592"/>
            <a:chOff x="3037371" y="1668599"/>
            <a:chExt cx="2723284" cy="2991247"/>
          </a:xfrm>
        </p:grpSpPr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37371" y="1668599"/>
              <a:ext cx="1334206" cy="2480961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154" y="1678125"/>
              <a:ext cx="1333501" cy="2470956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  <p:sp>
          <p:nvSpPr>
            <p:cNvPr id="20" name="Rounded Rectangle 19"/>
            <p:cNvSpPr/>
            <p:nvPr/>
          </p:nvSpPr>
          <p:spPr>
            <a:xfrm>
              <a:off x="3391453" y="4164712"/>
              <a:ext cx="1795062" cy="495134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 smtClean="0">
                  <a:solidFill>
                    <a:schemeClr val="tx1"/>
                  </a:solidFill>
                </a:rPr>
                <a:t>DDR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949762" y="2841327"/>
            <a:ext cx="550632" cy="806591"/>
            <a:chOff x="5976900" y="1728279"/>
            <a:chExt cx="1854860" cy="2409566"/>
          </a:xfrm>
        </p:grpSpPr>
        <p:pic>
          <p:nvPicPr>
            <p:cNvPr id="22" name="Picture 2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6900" y="1728279"/>
              <a:ext cx="1758912" cy="1998128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  <p:sp>
          <p:nvSpPr>
            <p:cNvPr id="23" name="Rounded Rectangle 22"/>
            <p:cNvSpPr/>
            <p:nvPr/>
          </p:nvSpPr>
          <p:spPr>
            <a:xfrm>
              <a:off x="6088660" y="3785401"/>
              <a:ext cx="1743100" cy="352444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 smtClean="0">
                  <a:solidFill>
                    <a:schemeClr val="tx1"/>
                  </a:solidFill>
                </a:rPr>
                <a:t>EMMC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539252" y="2842708"/>
            <a:ext cx="549282" cy="861800"/>
            <a:chOff x="8265851" y="1728282"/>
            <a:chExt cx="885985" cy="2210241"/>
          </a:xfrm>
        </p:grpSpPr>
        <p:pic>
          <p:nvPicPr>
            <p:cNvPr id="25" name="Picture 24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8332685" y="1728282"/>
              <a:ext cx="819151" cy="1715423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  <p:sp>
          <p:nvSpPr>
            <p:cNvPr id="26" name="Rounded Rectangle 25"/>
            <p:cNvSpPr/>
            <p:nvPr/>
          </p:nvSpPr>
          <p:spPr>
            <a:xfrm>
              <a:off x="8265851" y="3443704"/>
              <a:ext cx="839986" cy="494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700" dirty="0">
                  <a:solidFill>
                    <a:schemeClr val="tx1"/>
                  </a:solidFill>
                </a:rPr>
                <a:t>FIL1401 FIL1402 </a:t>
              </a:r>
              <a:r>
                <a:rPr lang="en-US" sz="700" dirty="0" smtClean="0">
                  <a:solidFill>
                    <a:schemeClr val="tx1"/>
                  </a:solidFill>
                </a:rPr>
                <a:t> 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109133" y="2841325"/>
            <a:ext cx="617933" cy="851655"/>
            <a:chOff x="10038807" y="1694451"/>
            <a:chExt cx="1666925" cy="2438392"/>
          </a:xfrm>
        </p:grpSpPr>
        <p:pic>
          <p:nvPicPr>
            <p:cNvPr id="28" name="Picture 27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0038807" y="1694451"/>
              <a:ext cx="1666925" cy="1914166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  <p:sp>
          <p:nvSpPr>
            <p:cNvPr id="29" name="Rounded Rectangle 28"/>
            <p:cNvSpPr/>
            <p:nvPr/>
          </p:nvSpPr>
          <p:spPr>
            <a:xfrm>
              <a:off x="10087968" y="3666037"/>
              <a:ext cx="1539057" cy="46680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50" dirty="0" smtClean="0">
                  <a:solidFill>
                    <a:schemeClr val="tx1"/>
                  </a:solidFill>
                </a:rPr>
                <a:t>U1001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23016" y="1781872"/>
            <a:ext cx="2441384" cy="120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5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2829082"/>
              </p:ext>
            </p:extLst>
          </p:nvPr>
        </p:nvGraphicFramePr>
        <p:xfrm>
          <a:off x="72736" y="517891"/>
          <a:ext cx="9030074" cy="4343468"/>
        </p:xfrm>
        <a:graphic>
          <a:graphicData uri="http://schemas.openxmlformats.org/drawingml/2006/table">
            <a:tbl>
              <a:tblPr/>
              <a:tblGrid>
                <a:gridCol w="182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0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8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6412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89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Led lens cosmetic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defect</a:t>
                      </a:r>
                      <a:endParaRPr lang="en-US" altLang="zh-TW" sz="11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Root cause: This issue is from incoming material issue.</a:t>
                      </a:r>
                    </a:p>
                    <a:p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 Escaped cause: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Top case was covered by a protective film. Operator at Assembly station did not check carefully before assembling housing.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Operator at VI station also did not check visual carefully lead to escaped.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100" kern="0" dirty="0" smtClean="0">
                          <a:latin typeface="+mn-lt"/>
                          <a:cs typeface="Calibri" pitchFamily="34" charset="0"/>
                        </a:rPr>
                        <a:t>SQE was responsible for inform and send the defect to vendor for further analysis and give out report of root cause and corrective action.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altLang="zh-TW" sz="1100" kern="0" dirty="0" smtClean="0">
                          <a:latin typeface="+mn-lt"/>
                          <a:cs typeface="Calibri" pitchFamily="34" charset="0"/>
                        </a:rPr>
                        <a:t>           Please refer to below attached</a:t>
                      </a:r>
                      <a:r>
                        <a:rPr lang="en-US" altLang="zh-TW" sz="1100" kern="0" baseline="0" dirty="0" smtClean="0">
                          <a:latin typeface="+mn-lt"/>
                          <a:cs typeface="Calibri" pitchFamily="34" charset="0"/>
                        </a:rPr>
                        <a:t> file       for vendor’s report.</a:t>
                      </a:r>
                      <a:r>
                        <a:rPr lang="en-US" altLang="zh-TW" sz="1100" kern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Showed and re-trained operator at assembly and VI station need to check more carefully to avoid this defect escape.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remind all operators at all stations need check carefully.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IPQC keep sample check and audit daily in production line. </a:t>
                      </a:r>
                      <a:endParaRPr lang="en-US" altLang="zh-TW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Loi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23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Led Lens cosmetic defect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03662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19" y="2645025"/>
            <a:ext cx="3058161" cy="2069215"/>
          </a:xfrm>
          <a:prstGeom prst="rect">
            <a:avLst/>
          </a:prstGeom>
        </p:spPr>
      </p:pic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150979"/>
              </p:ext>
            </p:extLst>
          </p:nvPr>
        </p:nvGraphicFramePr>
        <p:xfrm>
          <a:off x="5953760" y="2161705"/>
          <a:ext cx="741680" cy="625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esentation" showAsIcon="1" r:id="rId5" imgW="914400" imgH="771480" progId="PowerPoint.Show.8">
                  <p:embed/>
                </p:oleObj>
              </mc:Choice>
              <mc:Fallback>
                <p:oleObj name="Presentation" showAsIcon="1" r:id="rId5" imgW="914400" imgH="771480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53760" y="2161705"/>
                        <a:ext cx="741680" cy="6257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986427"/>
              </p:ext>
            </p:extLst>
          </p:nvPr>
        </p:nvGraphicFramePr>
        <p:xfrm>
          <a:off x="72736" y="517891"/>
          <a:ext cx="9030074" cy="4286936"/>
        </p:xfrm>
        <a:graphic>
          <a:graphicData uri="http://schemas.openxmlformats.org/drawingml/2006/table">
            <a:tbl>
              <a:tblPr/>
              <a:tblGrid>
                <a:gridCol w="182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0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8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988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677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Gift-box damaged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342900" indent="-34290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Operator at Packing carton station did not operate carefully during taking box from production line to carton lead to touch with strong force to nearly printer caused this defect.</a:t>
                      </a:r>
                    </a:p>
                    <a:p>
                      <a:pPr marL="342900" indent="-34290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 He put this box to carton directly and not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check again lead to escape.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285750" indent="-28575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Showed quality alert and re-trained operator this defect to operate more carefully. </a:t>
                      </a:r>
                    </a:p>
                    <a:p>
                      <a:pPr marL="285750" indent="-28575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remind all operators at all stations need operate carefully. </a:t>
                      </a:r>
                      <a:endParaRPr lang="en-US" sz="1100" dirty="0" smtClean="0">
                        <a:solidFill>
                          <a:srgbClr val="0000FF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285750" indent="-28575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 IPQC keep sample check and audit daily in production line.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Loi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Gift-box damaged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170134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2482"/>
          <a:stretch/>
        </p:blipFill>
        <p:spPr>
          <a:xfrm>
            <a:off x="152400" y="2806390"/>
            <a:ext cx="4185920" cy="192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1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673409"/>
              </p:ext>
            </p:extLst>
          </p:nvPr>
        </p:nvGraphicFramePr>
        <p:xfrm>
          <a:off x="72736" y="517891"/>
          <a:ext cx="9030074" cy="4350183"/>
        </p:xfrm>
        <a:graphic>
          <a:graphicData uri="http://schemas.openxmlformats.org/drawingml/2006/table">
            <a:tbl>
              <a:tblPr/>
              <a:tblGrid>
                <a:gridCol w="182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0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8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529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864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2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HDMI cable no output to TV.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200" dirty="0" smtClean="0">
                          <a:latin typeface="+mn-lt"/>
                          <a:cs typeface="Calibri" panose="020F0502020204030204" pitchFamily="34" charset="0"/>
                        </a:rPr>
                        <a:t>This issue was from incoming material issue.</a:t>
                      </a:r>
                      <a:endParaRPr lang="en-US" sz="12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200" kern="0" dirty="0" smtClean="0">
                          <a:latin typeface="+mn-lt"/>
                          <a:cs typeface="Calibri" pitchFamily="34" charset="0"/>
                        </a:rPr>
                        <a:t>FXC rechecked and confirmed the defect.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200" kern="0" dirty="0" smtClean="0">
                          <a:latin typeface="+mn-lt"/>
                          <a:cs typeface="Calibri" pitchFamily="34" charset="0"/>
                        </a:rPr>
                        <a:t>SQE is responsible for inform and send the defect to vendor (18.June.2020) for further analysis and give out report of root cause and corrective action. (due date: 3 days after vendor receiving defects) </a:t>
                      </a:r>
                      <a:endParaRPr lang="en-US" sz="12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PE-Frank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3 Jul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cable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output to TV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1620060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9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4600084"/>
              </p:ext>
            </p:extLst>
          </p:nvPr>
        </p:nvGraphicFramePr>
        <p:xfrm>
          <a:off x="72736" y="517891"/>
          <a:ext cx="9030074" cy="4350183"/>
        </p:xfrm>
        <a:graphic>
          <a:graphicData uri="http://schemas.openxmlformats.org/drawingml/2006/table">
            <a:tbl>
              <a:tblPr/>
              <a:tblGrid>
                <a:gridCol w="1827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0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8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529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864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2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Ethernet cable NG.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200" dirty="0" smtClean="0">
                          <a:latin typeface="+mn-lt"/>
                          <a:cs typeface="Calibri" panose="020F0502020204030204" pitchFamily="34" charset="0"/>
                        </a:rPr>
                        <a:t>This issue was from incoming material issue.</a:t>
                      </a:r>
                      <a:endParaRPr lang="en-US" sz="12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200" kern="0" dirty="0" smtClean="0">
                          <a:latin typeface="+mn-lt"/>
                          <a:cs typeface="Calibri" pitchFamily="34" charset="0"/>
                        </a:rPr>
                        <a:t>FXC rechecked and confirmed the defect.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200" kern="0" dirty="0" smtClean="0">
                          <a:latin typeface="+mn-lt"/>
                          <a:cs typeface="Calibri" pitchFamily="34" charset="0"/>
                        </a:rPr>
                        <a:t>SQE is responsible for inform and send the defect to vendor (18.June.2020) for further analysis and give out report of root cause and corrective action. (due date: 3 days after vendor receiving defects) </a:t>
                      </a:r>
                      <a:endParaRPr lang="en-US" sz="12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PE-Frank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3 Jul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7674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NG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1721660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26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12104</TotalTime>
  <Words>982</Words>
  <Application>Microsoft Office PowerPoint</Application>
  <PresentationFormat>On-screen Show (16:9)</PresentationFormat>
  <Paragraphs>391</Paragraphs>
  <Slides>8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標楷體</vt:lpstr>
      <vt:lpstr>新細明體</vt:lpstr>
      <vt:lpstr>宋体</vt:lpstr>
      <vt:lpstr>Arial</vt:lpstr>
      <vt:lpstr>Calibri</vt:lpstr>
      <vt:lpstr>Times New Roman</vt:lpstr>
      <vt:lpstr>Wingdings</vt:lpstr>
      <vt:lpstr>2_Office 佈景主題</vt:lpstr>
      <vt:lpstr>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Luu Thi Mien</cp:lastModifiedBy>
  <cp:revision>1398</cp:revision>
  <dcterms:created xsi:type="dcterms:W3CDTF">2018-11-16T05:26:15Z</dcterms:created>
  <dcterms:modified xsi:type="dcterms:W3CDTF">2020-06-23T09:18:01Z</dcterms:modified>
</cp:coreProperties>
</file>